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5" r:id="rId9"/>
    <p:sldId id="266" r:id="rId10"/>
    <p:sldId id="263" r:id="rId11"/>
    <p:sldId id="268" r:id="rId12"/>
    <p:sldId id="269" r:id="rId13"/>
    <p:sldId id="270" r:id="rId14"/>
    <p:sldId id="271" r:id="rId15"/>
    <p:sldId id="272" r:id="rId16"/>
    <p:sldId id="26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A27A62D6-22FF-44CD-9773-3C9F61E63F6F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5"/>
            <p14:sldId id="266"/>
            <p14:sldId id="263"/>
            <p14:sldId id="268"/>
            <p14:sldId id="269"/>
            <p14:sldId id="270"/>
            <p14:sldId id="271"/>
            <p14:sldId id="272"/>
            <p14:sldId id="26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A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47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6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0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2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8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3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8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7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0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7FB3BBE-E813-4549-BA6F-994960BB536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7ED4511D-D3A6-4E7F-BF1A-EB2775F66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9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10" Type="http://schemas.openxmlformats.org/officeDocument/2006/relationships/image" Target="../media/image6.png"/><Relationship Id="rId4" Type="http://schemas.openxmlformats.org/officeDocument/2006/relationships/slide" Target="slide5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file:///G:\STUDY\CHUYEN%20NGANH\NAM%205\KHOA%20LUAN%20TOT%20NGHIEP\B&#193;O%20C&#193;O\2.%20PH&#7846;N%20M&#7872;M\Debug%2020-5\START%20PROJECT.exe" TargetMode="External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10" Type="http://schemas.openxmlformats.org/officeDocument/2006/relationships/image" Target="../media/image12.png"/><Relationship Id="rId4" Type="http://schemas.openxmlformats.org/officeDocument/2006/relationships/slide" Target="slide5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10" Type="http://schemas.openxmlformats.org/officeDocument/2006/relationships/image" Target="../media/image15.png"/><Relationship Id="rId4" Type="http://schemas.openxmlformats.org/officeDocument/2006/relationships/slide" Target="slide5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5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slide" Target="slide3.xml"/><Relationship Id="rId2" Type="http://schemas.openxmlformats.org/officeDocument/2006/relationships/video" Target="../media/media1.mp4"/><Relationship Id="rId16" Type="http://schemas.openxmlformats.org/officeDocument/2006/relationships/slide" Target="slide4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" Target="slide2.xml"/><Relationship Id="rId5" Type="http://schemas.microsoft.com/office/2007/relationships/media" Target="../media/media3.mp4"/><Relationship Id="rId15" Type="http://schemas.openxmlformats.org/officeDocument/2006/relationships/slide" Target="slide16.xml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17.png"/><Relationship Id="rId1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542995-A338-4DD5-A205-826A0B978878}"/>
              </a:ext>
            </a:extLst>
          </p:cNvPr>
          <p:cNvSpPr/>
          <p:nvPr/>
        </p:nvSpPr>
        <p:spPr>
          <a:xfrm>
            <a:off x="0" y="1291733"/>
            <a:ext cx="12192000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ДИПЛОМНАЯ РАБОТА</a:t>
            </a:r>
          </a:p>
          <a:p>
            <a:pPr algn="ctr"/>
            <a:r>
              <a:rPr lang="ru-RU" sz="2900" b="1" dirty="0">
                <a:latin typeface="Arial" panose="020B0604020202020204" pitchFamily="34" charset="0"/>
                <a:cs typeface="Arial" panose="020B0604020202020204" pitchFamily="34" charset="0"/>
              </a:rPr>
              <a:t>«ЭКСПЛУАТАЦИЯ ПЕРЕДАТЧИКА И ЩЕЛЕВОЙ АНТЕННОЙ РЕШЁТКИ НА РАДИОЛОКАЦИОННОЙ ГОЛОВКЕ САМОНАВЕДЕНИЯ ПРОТИВОКОРАБЕЛЬНОЙ </a:t>
            </a:r>
            <a:endParaRPr lang="en-US" sz="2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900" b="1" dirty="0">
                <a:latin typeface="Arial" panose="020B0604020202020204" pitchFamily="34" charset="0"/>
                <a:cs typeface="Arial" panose="020B0604020202020204" pitchFamily="34" charset="0"/>
              </a:rPr>
              <a:t>КРЫЛАТОЙ</a:t>
            </a:r>
            <a:r>
              <a:rPr lang="en-US" sz="2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900" b="1" dirty="0">
                <a:latin typeface="Arial" panose="020B0604020202020204" pitchFamily="34" charset="0"/>
                <a:cs typeface="Arial" panose="020B0604020202020204" pitchFamily="34" charset="0"/>
              </a:rPr>
              <a:t>РАКЕТЫ»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BD73D3-EEB8-479C-83DB-401AD72427A1}"/>
              </a:ext>
            </a:extLst>
          </p:cNvPr>
          <p:cNvSpPr/>
          <p:nvPr/>
        </p:nvSpPr>
        <p:spPr>
          <a:xfrm>
            <a:off x="1195589" y="4336081"/>
            <a:ext cx="980082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Капитан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второго ранга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К.т.н Хоанг Ван Чыонг</a:t>
            </a:r>
          </a:p>
          <a:p>
            <a:pPr algn="ctr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Капитан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второго ранга, К.т.н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Чан Данг Хоа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Курсант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Хоанг Ван Тай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B1346-0888-48D7-939F-70E9CCA4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95" y="75554"/>
            <a:ext cx="1373751" cy="163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00DE8-2D24-4B07-9047-8035137F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4" y="75554"/>
            <a:ext cx="1373751" cy="16399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18C353-2938-4AE8-9B5D-2268DAE137E2}"/>
              </a:ext>
            </a:extLst>
          </p:cNvPr>
          <p:cNvSpPr txBox="1"/>
          <p:nvPr/>
        </p:nvSpPr>
        <p:spPr>
          <a:xfrm>
            <a:off x="1449305" y="172260"/>
            <a:ext cx="92933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ВОЕННО - МОРСКАЯ АКАДЕМИЯ</a:t>
            </a:r>
          </a:p>
          <a:p>
            <a:pPr algn="ctr"/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КОРАБЕЛЬНЫЙ РАКЕТНО - АРТИЛЛЕРИЙСКИЙ ФАКУЛЬТЕТ</a:t>
            </a:r>
          </a:p>
        </p:txBody>
      </p:sp>
    </p:spTree>
    <p:extLst>
      <p:ext uri="{BB962C8B-B14F-4D97-AF65-F5344CB8AC3E}">
        <p14:creationId xmlns:p14="http://schemas.microsoft.com/office/powerpoint/2010/main" val="380588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614C7A-40AA-4760-9BA2-1AE2D6A9AA44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83021A-38E4-4A31-A5B7-35EFF65C233E}"/>
              </a:ext>
            </a:extLst>
          </p:cNvPr>
          <p:cNvSpPr txBox="1"/>
          <p:nvPr/>
        </p:nvSpPr>
        <p:spPr>
          <a:xfrm>
            <a:off x="2191298" y="874950"/>
            <a:ext cx="49552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Глава 3: Программа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моделирования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о передатчике и щелевой антенной решётке на ГСН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3D-моделирования Solidworks и Microsoft Visual Studio.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3D дизайн антенного устройства 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Создание программа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моделирования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D0FBD912-1B37-4031-B977-A3A29A48DAAF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hlinkClick r:id="rId3" action="ppaction://hlinksldjump"/>
            <a:extLst>
              <a:ext uri="{FF2B5EF4-FFF2-40B4-BE49-F238E27FC236}">
                <a16:creationId xmlns:a16="http://schemas.microsoft.com/office/drawing/2014/main" id="{B66FD026-77A7-49E3-B43E-FAF920B47902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0C967204-E4D1-4076-B96C-9C9331617353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3" name="Rectangle 22">
            <a:hlinkClick r:id="rId5" action="ppaction://hlinksldjump"/>
            <a:extLst>
              <a:ext uri="{FF2B5EF4-FFF2-40B4-BE49-F238E27FC236}">
                <a16:creationId xmlns:a16="http://schemas.microsoft.com/office/drawing/2014/main" id="{CA4B47F2-72EE-45AA-A7AD-58859DD7908F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4" name="Rectangle 23">
            <a:hlinkClick r:id="rId6" action="ppaction://hlinksldjump"/>
            <a:extLst>
              <a:ext uri="{FF2B5EF4-FFF2-40B4-BE49-F238E27FC236}">
                <a16:creationId xmlns:a16="http://schemas.microsoft.com/office/drawing/2014/main" id="{32166ECB-C0F1-4721-8A10-1951337570F8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CAA05772-EA97-44A8-9BE0-9E67526959BD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7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614C7A-40AA-4760-9BA2-1AE2D6A9AA44}"/>
              </a:ext>
            </a:extLst>
          </p:cNvPr>
          <p:cNvSpPr txBox="1"/>
          <p:nvPr/>
        </p:nvSpPr>
        <p:spPr>
          <a:xfrm>
            <a:off x="4149811" y="0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BE0706-1148-4E97-9A0C-9856B8E8874F}"/>
              </a:ext>
            </a:extLst>
          </p:cNvPr>
          <p:cNvSpPr/>
          <p:nvPr/>
        </p:nvSpPr>
        <p:spPr>
          <a:xfrm>
            <a:off x="135924" y="3948991"/>
            <a:ext cx="1841157" cy="7043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ПРОГРАММА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A58F68-3548-4EE6-A117-337678A102B6}"/>
              </a:ext>
            </a:extLst>
          </p:cNvPr>
          <p:cNvSpPr/>
          <p:nvPr/>
        </p:nvSpPr>
        <p:spPr>
          <a:xfrm>
            <a:off x="2829702" y="2416609"/>
            <a:ext cx="1433383" cy="641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СТРУКТУРА</a:t>
            </a:r>
            <a:endParaRPr lang="en-US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75E215-DE37-4246-96D8-C7EB26520AB0}"/>
              </a:ext>
            </a:extLst>
          </p:cNvPr>
          <p:cNvSpPr/>
          <p:nvPr/>
        </p:nvSpPr>
        <p:spPr>
          <a:xfrm>
            <a:off x="2829702" y="5669849"/>
            <a:ext cx="1433383" cy="641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РАБОТА</a:t>
            </a:r>
            <a:endParaRPr lang="en-US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589295-A3D4-42B8-982F-67D4348DCF9B}"/>
              </a:ext>
            </a:extLst>
          </p:cNvPr>
          <p:cNvSpPr/>
          <p:nvPr/>
        </p:nvSpPr>
        <p:spPr>
          <a:xfrm>
            <a:off x="5684110" y="815546"/>
            <a:ext cx="1556949" cy="641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Общие сведения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F46506-A19A-412C-983F-D1E19E33D112}"/>
              </a:ext>
            </a:extLst>
          </p:cNvPr>
          <p:cNvSpPr/>
          <p:nvPr/>
        </p:nvSpPr>
        <p:spPr>
          <a:xfrm>
            <a:off x="5684110" y="2422527"/>
            <a:ext cx="1556949" cy="641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Антенна - волновод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E5DA94-3622-4955-BE06-EFDBC1884637}"/>
              </a:ext>
            </a:extLst>
          </p:cNvPr>
          <p:cNvSpPr/>
          <p:nvPr/>
        </p:nvSpPr>
        <p:spPr>
          <a:xfrm>
            <a:off x="5684110" y="4132179"/>
            <a:ext cx="1556949" cy="641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Передающее устройство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7A9751-7089-46F1-8BEE-FFC74D1A0EE1}"/>
              </a:ext>
            </a:extLst>
          </p:cNvPr>
          <p:cNvSpPr/>
          <p:nvPr/>
        </p:nvSpPr>
        <p:spPr>
          <a:xfrm>
            <a:off x="8709463" y="74130"/>
            <a:ext cx="2849258" cy="371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Назначение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AF7858-AA5D-4B54-A62F-414915F8DC35}"/>
              </a:ext>
            </a:extLst>
          </p:cNvPr>
          <p:cNvSpPr/>
          <p:nvPr/>
        </p:nvSpPr>
        <p:spPr>
          <a:xfrm>
            <a:off x="8709463" y="479722"/>
            <a:ext cx="2849258" cy="371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Особенности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C666B9-3B9C-4E2C-BC51-8D6BAE781204}"/>
              </a:ext>
            </a:extLst>
          </p:cNvPr>
          <p:cNvSpPr/>
          <p:nvPr/>
        </p:nvSpPr>
        <p:spPr>
          <a:xfrm>
            <a:off x="8707410" y="885316"/>
            <a:ext cx="2849258" cy="516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Состав и функцио</a:t>
            </a:r>
            <a:r>
              <a:rPr lang="en-US" dirty="0"/>
              <a:t>-</a:t>
            </a:r>
          </a:p>
          <a:p>
            <a:pPr algn="ctr"/>
            <a:r>
              <a:rPr lang="ru-RU" dirty="0"/>
              <a:t>нальные части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D53635-818F-4080-AC4D-02BC8735359C}"/>
              </a:ext>
            </a:extLst>
          </p:cNvPr>
          <p:cNvSpPr/>
          <p:nvPr/>
        </p:nvSpPr>
        <p:spPr>
          <a:xfrm>
            <a:off x="8719764" y="1666334"/>
            <a:ext cx="2849258" cy="371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Антенна - волновод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355EC5-37B4-4387-9E64-5C96423CCEFC}"/>
              </a:ext>
            </a:extLst>
          </p:cNvPr>
          <p:cNvSpPr/>
          <p:nvPr/>
        </p:nvSpPr>
        <p:spPr>
          <a:xfrm>
            <a:off x="8719764" y="2082977"/>
            <a:ext cx="2849258" cy="5036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Блокировка переключателя трансивера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218B5B-29E4-4172-BC6D-A6C65D9F3EC9}"/>
              </a:ext>
            </a:extLst>
          </p:cNvPr>
          <p:cNvSpPr/>
          <p:nvPr/>
        </p:nvSpPr>
        <p:spPr>
          <a:xfrm>
            <a:off x="8717711" y="2638162"/>
            <a:ext cx="2849258" cy="371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Преобразование сигнала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B584ED-B511-45C7-9F9E-5589815D181B}"/>
              </a:ext>
            </a:extLst>
          </p:cNvPr>
          <p:cNvSpPr/>
          <p:nvPr/>
        </p:nvSpPr>
        <p:spPr>
          <a:xfrm>
            <a:off x="8717711" y="3060907"/>
            <a:ext cx="2849258" cy="5688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Электромеханическое приводное устройство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C94BBA-D048-4534-BED5-E814C0EFA6E2}"/>
              </a:ext>
            </a:extLst>
          </p:cNvPr>
          <p:cNvSpPr/>
          <p:nvPr/>
        </p:nvSpPr>
        <p:spPr>
          <a:xfrm>
            <a:off x="8712542" y="4269625"/>
            <a:ext cx="2849258" cy="371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Задающий генератор </a:t>
            </a:r>
            <a:r>
              <a:rPr lang="en-US" dirty="0"/>
              <a:t>A7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1C7A53-83CF-483E-8B18-041122298F3B}"/>
              </a:ext>
            </a:extLst>
          </p:cNvPr>
          <p:cNvSpPr/>
          <p:nvPr/>
        </p:nvSpPr>
        <p:spPr>
          <a:xfrm>
            <a:off x="8712542" y="4712289"/>
            <a:ext cx="2849258" cy="5605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Устройство приемник - возбудителя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F1AF97-6C37-413B-9CDF-7B8BDE56A404}"/>
              </a:ext>
            </a:extLst>
          </p:cNvPr>
          <p:cNvSpPr/>
          <p:nvPr/>
        </p:nvSpPr>
        <p:spPr>
          <a:xfrm>
            <a:off x="8710489" y="5327953"/>
            <a:ext cx="2849258" cy="371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Усилитель мощности </a:t>
            </a:r>
            <a:r>
              <a:rPr lang="en-US" dirty="0"/>
              <a:t>A5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B225DB-8375-4B6B-9C95-85349B7CCD6F}"/>
              </a:ext>
            </a:extLst>
          </p:cNvPr>
          <p:cNvSpPr/>
          <p:nvPr/>
        </p:nvSpPr>
        <p:spPr>
          <a:xfrm>
            <a:off x="5140412" y="5199717"/>
            <a:ext cx="2520778" cy="641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Режим поиска - захват целей в первый раз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6E7F000-E86D-4833-80AF-348078DC811D}"/>
              </a:ext>
            </a:extLst>
          </p:cNvPr>
          <p:cNvSpPr/>
          <p:nvPr/>
        </p:nvSpPr>
        <p:spPr>
          <a:xfrm>
            <a:off x="5140412" y="5935785"/>
            <a:ext cx="2520778" cy="847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Режим поиска - захват и сопровождение цели</a:t>
            </a:r>
            <a:r>
              <a:rPr lang="en-US" dirty="0"/>
              <a:t> </a:t>
            </a:r>
            <a:r>
              <a:rPr lang="ru-RU" dirty="0"/>
              <a:t>в второй раз 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43C092F-5C77-4481-92CE-9ED7A164AA9B}"/>
              </a:ext>
            </a:extLst>
          </p:cNvPr>
          <p:cNvSpPr/>
          <p:nvPr/>
        </p:nvSpPr>
        <p:spPr>
          <a:xfrm>
            <a:off x="8717711" y="3676948"/>
            <a:ext cx="2849258" cy="3711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Система управления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E82AF80-AA9B-4F2E-BD0C-BA2409AE99FB}"/>
              </a:ext>
            </a:extLst>
          </p:cNvPr>
          <p:cNvGrpSpPr/>
          <p:nvPr/>
        </p:nvGrpSpPr>
        <p:grpSpPr>
          <a:xfrm>
            <a:off x="1977081" y="2737451"/>
            <a:ext cx="852621" cy="3253240"/>
            <a:chOff x="1977081" y="2737451"/>
            <a:chExt cx="852621" cy="3253240"/>
          </a:xfrm>
        </p:grpSpPr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F53201E8-D1B7-40AE-9088-9F7BD60588C9}"/>
                </a:ext>
              </a:extLst>
            </p:cNvPr>
            <p:cNvCxnSpPr>
              <a:stCxn id="2" idx="3"/>
              <a:endCxn id="32" idx="1"/>
            </p:cNvCxnSpPr>
            <p:nvPr/>
          </p:nvCxnSpPr>
          <p:spPr>
            <a:xfrm>
              <a:off x="1977081" y="4301159"/>
              <a:ext cx="852621" cy="1689532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9EA69737-0DD7-4455-A41C-8D2047EA0D7A}"/>
                </a:ext>
              </a:extLst>
            </p:cNvPr>
            <p:cNvCxnSpPr>
              <a:cxnSpLocks/>
              <a:stCxn id="2" idx="3"/>
              <a:endCxn id="31" idx="1"/>
            </p:cNvCxnSpPr>
            <p:nvPr/>
          </p:nvCxnSpPr>
          <p:spPr>
            <a:xfrm flipV="1">
              <a:off x="1977081" y="2737451"/>
              <a:ext cx="852621" cy="156370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62C5EA6-5905-4142-95C8-75C4D5D60CF0}"/>
              </a:ext>
            </a:extLst>
          </p:cNvPr>
          <p:cNvGrpSpPr/>
          <p:nvPr/>
        </p:nvGrpSpPr>
        <p:grpSpPr>
          <a:xfrm>
            <a:off x="4263085" y="1136388"/>
            <a:ext cx="1421025" cy="3316633"/>
            <a:chOff x="4263085" y="1136388"/>
            <a:chExt cx="1421025" cy="3316633"/>
          </a:xfrm>
        </p:grpSpPr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1915B28E-D181-40DF-AD6E-1448761B34FB}"/>
                </a:ext>
              </a:extLst>
            </p:cNvPr>
            <p:cNvCxnSpPr>
              <a:stCxn id="31" idx="3"/>
              <a:endCxn id="43" idx="1"/>
            </p:cNvCxnSpPr>
            <p:nvPr/>
          </p:nvCxnSpPr>
          <p:spPr>
            <a:xfrm>
              <a:off x="4263085" y="2737451"/>
              <a:ext cx="1421025" cy="1715570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FAAD161-F471-4A3B-B1DE-B7758BC6FC27}"/>
                </a:ext>
              </a:extLst>
            </p:cNvPr>
            <p:cNvCxnSpPr>
              <a:cxnSpLocks/>
              <a:stCxn id="31" idx="3"/>
              <a:endCxn id="41" idx="1"/>
            </p:cNvCxnSpPr>
            <p:nvPr/>
          </p:nvCxnSpPr>
          <p:spPr>
            <a:xfrm flipV="1">
              <a:off x="4263085" y="1136388"/>
              <a:ext cx="1421025" cy="1601063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930A0BDA-E7AD-41B7-8DC7-AE3EF9EB1814}"/>
                </a:ext>
              </a:extLst>
            </p:cNvPr>
            <p:cNvCxnSpPr>
              <a:cxnSpLocks/>
              <a:stCxn id="31" idx="3"/>
              <a:endCxn id="42" idx="1"/>
            </p:cNvCxnSpPr>
            <p:nvPr/>
          </p:nvCxnSpPr>
          <p:spPr>
            <a:xfrm>
              <a:off x="4263085" y="2737451"/>
              <a:ext cx="1421025" cy="591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5465AD9-22A6-44AA-9B27-647C6D84454C}"/>
              </a:ext>
            </a:extLst>
          </p:cNvPr>
          <p:cNvGrpSpPr/>
          <p:nvPr/>
        </p:nvGrpSpPr>
        <p:grpSpPr>
          <a:xfrm>
            <a:off x="7241059" y="259719"/>
            <a:ext cx="1468404" cy="884000"/>
            <a:chOff x="7241059" y="259719"/>
            <a:chExt cx="1468404" cy="884000"/>
          </a:xfrm>
        </p:grpSpPr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68D9AD50-3DA9-405B-AC77-76203BD6FED8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 flipV="1">
              <a:off x="7241059" y="259719"/>
              <a:ext cx="1468404" cy="876669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B09CD276-8ECB-492C-A873-40B299A2610D}"/>
                </a:ext>
              </a:extLst>
            </p:cNvPr>
            <p:cNvCxnSpPr>
              <a:cxnSpLocks/>
              <a:stCxn id="41" idx="3"/>
              <a:endCxn id="47" idx="1"/>
            </p:cNvCxnSpPr>
            <p:nvPr/>
          </p:nvCxnSpPr>
          <p:spPr>
            <a:xfrm>
              <a:off x="7241059" y="1136388"/>
              <a:ext cx="1466351" cy="7331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2ABF94E4-7115-421A-9F50-C7A1407E67F0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 flipV="1">
              <a:off x="7241059" y="665311"/>
              <a:ext cx="1468404" cy="471077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0BF7B19-442D-4917-A544-D7DF34D502B1}"/>
              </a:ext>
            </a:extLst>
          </p:cNvPr>
          <p:cNvGrpSpPr/>
          <p:nvPr/>
        </p:nvGrpSpPr>
        <p:grpSpPr>
          <a:xfrm>
            <a:off x="7241059" y="1851923"/>
            <a:ext cx="1478705" cy="2010615"/>
            <a:chOff x="7241059" y="1851923"/>
            <a:chExt cx="1478705" cy="2010615"/>
          </a:xfrm>
        </p:grpSpPr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A9975C61-482F-48AE-B774-0AF910FF7FAD}"/>
                </a:ext>
              </a:extLst>
            </p:cNvPr>
            <p:cNvCxnSpPr>
              <a:stCxn id="42" idx="3"/>
              <a:endCxn id="49" idx="1"/>
            </p:cNvCxnSpPr>
            <p:nvPr/>
          </p:nvCxnSpPr>
          <p:spPr>
            <a:xfrm flipV="1">
              <a:off x="7241059" y="1851923"/>
              <a:ext cx="1478705" cy="891446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161A12E8-F9DF-4A78-9F25-655C317B4EAA}"/>
                </a:ext>
              </a:extLst>
            </p:cNvPr>
            <p:cNvCxnSpPr>
              <a:cxnSpLocks/>
              <a:stCxn id="42" idx="3"/>
              <a:endCxn id="50" idx="1"/>
            </p:cNvCxnSpPr>
            <p:nvPr/>
          </p:nvCxnSpPr>
          <p:spPr>
            <a:xfrm flipV="1">
              <a:off x="7241059" y="2334786"/>
              <a:ext cx="1478705" cy="408583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16F90F11-BFD3-4013-8F8B-9DFE0BB9CB8B}"/>
                </a:ext>
              </a:extLst>
            </p:cNvPr>
            <p:cNvCxnSpPr>
              <a:cxnSpLocks/>
              <a:stCxn id="42" idx="3"/>
              <a:endCxn id="51" idx="1"/>
            </p:cNvCxnSpPr>
            <p:nvPr/>
          </p:nvCxnSpPr>
          <p:spPr>
            <a:xfrm>
              <a:off x="7241059" y="2743369"/>
              <a:ext cx="1476652" cy="80382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445F6E4C-55F4-4113-9B94-71688EBBDFC6}"/>
                </a:ext>
              </a:extLst>
            </p:cNvPr>
            <p:cNvCxnSpPr>
              <a:cxnSpLocks/>
              <a:stCxn id="42" idx="3"/>
              <a:endCxn id="52" idx="1"/>
            </p:cNvCxnSpPr>
            <p:nvPr/>
          </p:nvCxnSpPr>
          <p:spPr>
            <a:xfrm>
              <a:off x="7241059" y="2743369"/>
              <a:ext cx="1476652" cy="601944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7F147B2B-C198-4E75-AA93-58BCD211F36B}"/>
                </a:ext>
              </a:extLst>
            </p:cNvPr>
            <p:cNvCxnSpPr>
              <a:cxnSpLocks/>
              <a:stCxn id="42" idx="3"/>
              <a:endCxn id="58" idx="1"/>
            </p:cNvCxnSpPr>
            <p:nvPr/>
          </p:nvCxnSpPr>
          <p:spPr>
            <a:xfrm>
              <a:off x="7241059" y="2743369"/>
              <a:ext cx="1476652" cy="1119169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2087799-B37C-4322-BE60-142A03A49113}"/>
              </a:ext>
            </a:extLst>
          </p:cNvPr>
          <p:cNvGrpSpPr/>
          <p:nvPr/>
        </p:nvGrpSpPr>
        <p:grpSpPr>
          <a:xfrm>
            <a:off x="7241059" y="4453021"/>
            <a:ext cx="1471483" cy="1060521"/>
            <a:chOff x="7241059" y="4453021"/>
            <a:chExt cx="1471483" cy="1060521"/>
          </a:xfrm>
        </p:grpSpPr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2CE81ED8-50A4-4607-8174-1845AB6A84E7}"/>
                </a:ext>
              </a:extLst>
            </p:cNvPr>
            <p:cNvCxnSpPr>
              <a:stCxn id="43" idx="3"/>
              <a:endCxn id="53" idx="1"/>
            </p:cNvCxnSpPr>
            <p:nvPr/>
          </p:nvCxnSpPr>
          <p:spPr>
            <a:xfrm>
              <a:off x="7241059" y="4453021"/>
              <a:ext cx="1471483" cy="2193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A885D28A-24C6-48E0-81BE-0E4E572A0CAD}"/>
                </a:ext>
              </a:extLst>
            </p:cNvPr>
            <p:cNvCxnSpPr>
              <a:cxnSpLocks/>
              <a:stCxn id="43" idx="3"/>
              <a:endCxn id="54" idx="1"/>
            </p:cNvCxnSpPr>
            <p:nvPr/>
          </p:nvCxnSpPr>
          <p:spPr>
            <a:xfrm>
              <a:off x="7241059" y="4453021"/>
              <a:ext cx="1471483" cy="539519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6D9F2CC1-87A0-48C9-8860-E699F973E30C}"/>
                </a:ext>
              </a:extLst>
            </p:cNvPr>
            <p:cNvCxnSpPr>
              <a:cxnSpLocks/>
              <a:stCxn id="43" idx="3"/>
              <a:endCxn id="55" idx="1"/>
            </p:cNvCxnSpPr>
            <p:nvPr/>
          </p:nvCxnSpPr>
          <p:spPr>
            <a:xfrm>
              <a:off x="7241059" y="4453021"/>
              <a:ext cx="1469430" cy="1060521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F5628EA-D2FB-4937-9C20-692FE40F1DF6}"/>
              </a:ext>
            </a:extLst>
          </p:cNvPr>
          <p:cNvGrpSpPr/>
          <p:nvPr/>
        </p:nvGrpSpPr>
        <p:grpSpPr>
          <a:xfrm>
            <a:off x="4263085" y="5520559"/>
            <a:ext cx="877327" cy="838831"/>
            <a:chOff x="4263085" y="5520559"/>
            <a:chExt cx="877327" cy="838831"/>
          </a:xfrm>
        </p:grpSpPr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F254700B-7C21-4F6A-A13A-929DC3C69DF2}"/>
                </a:ext>
              </a:extLst>
            </p:cNvPr>
            <p:cNvCxnSpPr>
              <a:stCxn id="32" idx="3"/>
              <a:endCxn id="56" idx="1"/>
            </p:cNvCxnSpPr>
            <p:nvPr/>
          </p:nvCxnSpPr>
          <p:spPr>
            <a:xfrm flipV="1">
              <a:off x="4263085" y="5520559"/>
              <a:ext cx="877327" cy="470132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CA12187F-8C8A-48DA-AAE3-59ACA99A8C3F}"/>
                </a:ext>
              </a:extLst>
            </p:cNvPr>
            <p:cNvCxnSpPr>
              <a:cxnSpLocks/>
              <a:stCxn id="32" idx="3"/>
              <a:endCxn id="57" idx="1"/>
            </p:cNvCxnSpPr>
            <p:nvPr/>
          </p:nvCxnSpPr>
          <p:spPr>
            <a:xfrm>
              <a:off x="4263085" y="5990691"/>
              <a:ext cx="877327" cy="368699"/>
            </a:xfrm>
            <a:prstGeom prst="bentConnector3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812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614C7A-40AA-4760-9BA2-1AE2D6A9AA44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83021A-38E4-4A31-A5B7-35EFF65C233E}"/>
              </a:ext>
            </a:extLst>
          </p:cNvPr>
          <p:cNvSpPr txBox="1"/>
          <p:nvPr/>
        </p:nvSpPr>
        <p:spPr>
          <a:xfrm>
            <a:off x="2191298" y="874950"/>
            <a:ext cx="49552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Глава 3: Программа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моделирования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о передатчике и щелевой антенной решётке на ГСН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3D-моделирования Solidworks и Microsoft Visual Studio.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3D дизайн антенного устройства 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Создание программа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моделирования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D0FBD912-1B37-4031-B977-A3A29A48DAAF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hlinkClick r:id="rId3" action="ppaction://hlinksldjump"/>
            <a:extLst>
              <a:ext uri="{FF2B5EF4-FFF2-40B4-BE49-F238E27FC236}">
                <a16:creationId xmlns:a16="http://schemas.microsoft.com/office/drawing/2014/main" id="{B66FD026-77A7-49E3-B43E-FAF920B47902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0C967204-E4D1-4076-B96C-9C9331617353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3" name="Rectangle 22">
            <a:hlinkClick r:id="rId5" action="ppaction://hlinksldjump"/>
            <a:extLst>
              <a:ext uri="{FF2B5EF4-FFF2-40B4-BE49-F238E27FC236}">
                <a16:creationId xmlns:a16="http://schemas.microsoft.com/office/drawing/2014/main" id="{CA4B47F2-72EE-45AA-A7AD-58859DD7908F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4" name="Rectangle 23">
            <a:hlinkClick r:id="rId6" action="ppaction://hlinksldjump"/>
            <a:extLst>
              <a:ext uri="{FF2B5EF4-FFF2-40B4-BE49-F238E27FC236}">
                <a16:creationId xmlns:a16="http://schemas.microsoft.com/office/drawing/2014/main" id="{32166ECB-C0F1-4721-8A10-1951337570F8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CAA05772-EA97-44A8-9BE0-9E67526959BD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35721-CB66-4B75-88C2-418C538D0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4000" y="3814042"/>
            <a:ext cx="4905375" cy="295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D47CD-232A-434C-A355-97F0D77793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867" y="3814042"/>
            <a:ext cx="4905375" cy="2952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DB9E1C-F916-4F64-9584-E06A394A6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6867" y="874950"/>
            <a:ext cx="4905375" cy="27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5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614C7A-40AA-4760-9BA2-1AE2D6A9AA44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D0FBD912-1B37-4031-B977-A3A29A48DAAF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hlinkClick r:id="rId3" action="ppaction://hlinksldjump"/>
            <a:extLst>
              <a:ext uri="{FF2B5EF4-FFF2-40B4-BE49-F238E27FC236}">
                <a16:creationId xmlns:a16="http://schemas.microsoft.com/office/drawing/2014/main" id="{B66FD026-77A7-49E3-B43E-FAF920B47902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0C967204-E4D1-4076-B96C-9C9331617353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3" name="Rectangle 22">
            <a:hlinkClick r:id="rId5" action="ppaction://hlinksldjump"/>
            <a:extLst>
              <a:ext uri="{FF2B5EF4-FFF2-40B4-BE49-F238E27FC236}">
                <a16:creationId xmlns:a16="http://schemas.microsoft.com/office/drawing/2014/main" id="{CA4B47F2-72EE-45AA-A7AD-58859DD7908F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4" name="Rectangle 23">
            <a:hlinkClick r:id="rId6" action="ppaction://hlinksldjump"/>
            <a:extLst>
              <a:ext uri="{FF2B5EF4-FFF2-40B4-BE49-F238E27FC236}">
                <a16:creationId xmlns:a16="http://schemas.microsoft.com/office/drawing/2014/main" id="{32166ECB-C0F1-4721-8A10-1951337570F8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CAA05772-EA97-44A8-9BE0-9E67526959BD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B9E1C-F916-4F64-9584-E06A394A6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627" y="874950"/>
            <a:ext cx="9740616" cy="54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4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614C7A-40AA-4760-9BA2-1AE2D6A9AA44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D0FBD912-1B37-4031-B977-A3A29A48DAAF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hlinkClick r:id="rId3" action="ppaction://hlinksldjump"/>
            <a:extLst>
              <a:ext uri="{FF2B5EF4-FFF2-40B4-BE49-F238E27FC236}">
                <a16:creationId xmlns:a16="http://schemas.microsoft.com/office/drawing/2014/main" id="{B66FD026-77A7-49E3-B43E-FAF920B47902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0C967204-E4D1-4076-B96C-9C9331617353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3" name="Rectangle 22">
            <a:hlinkClick r:id="rId5" action="ppaction://hlinksldjump"/>
            <a:extLst>
              <a:ext uri="{FF2B5EF4-FFF2-40B4-BE49-F238E27FC236}">
                <a16:creationId xmlns:a16="http://schemas.microsoft.com/office/drawing/2014/main" id="{CA4B47F2-72EE-45AA-A7AD-58859DD7908F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4" name="Rectangle 23">
            <a:hlinkClick r:id="rId6" action="ppaction://hlinksldjump"/>
            <a:extLst>
              <a:ext uri="{FF2B5EF4-FFF2-40B4-BE49-F238E27FC236}">
                <a16:creationId xmlns:a16="http://schemas.microsoft.com/office/drawing/2014/main" id="{32166ECB-C0F1-4721-8A10-1951337570F8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CAA05772-EA97-44A8-9BE0-9E67526959BD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35721-CB66-4B75-88C2-418C538D0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9352" y="716692"/>
            <a:ext cx="9701994" cy="58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614C7A-40AA-4760-9BA2-1AE2D6A9AA44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id="{D0FBD912-1B37-4031-B977-A3A29A48DAAF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hlinkClick r:id="rId3" action="ppaction://hlinksldjump"/>
            <a:extLst>
              <a:ext uri="{FF2B5EF4-FFF2-40B4-BE49-F238E27FC236}">
                <a16:creationId xmlns:a16="http://schemas.microsoft.com/office/drawing/2014/main" id="{B66FD026-77A7-49E3-B43E-FAF920B47902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0C967204-E4D1-4076-B96C-9C9331617353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3" name="Rectangle 22">
            <a:hlinkClick r:id="rId5" action="ppaction://hlinksldjump"/>
            <a:extLst>
              <a:ext uri="{FF2B5EF4-FFF2-40B4-BE49-F238E27FC236}">
                <a16:creationId xmlns:a16="http://schemas.microsoft.com/office/drawing/2014/main" id="{CA4B47F2-72EE-45AA-A7AD-58859DD7908F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4" name="Rectangle 23">
            <a:hlinkClick r:id="rId6" action="ppaction://hlinksldjump"/>
            <a:extLst>
              <a:ext uri="{FF2B5EF4-FFF2-40B4-BE49-F238E27FC236}">
                <a16:creationId xmlns:a16="http://schemas.microsoft.com/office/drawing/2014/main" id="{32166ECB-C0F1-4721-8A10-1951337570F8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CAA05772-EA97-44A8-9BE0-9E67526959BD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D47CD-232A-434C-A355-97F0D77793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521" y="741402"/>
            <a:ext cx="9763579" cy="58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FB8B6F-4E6D-49F0-916C-0D97D7802ED2}"/>
              </a:ext>
            </a:extLst>
          </p:cNvPr>
          <p:cNvSpPr txBox="1"/>
          <p:nvPr/>
        </p:nvSpPr>
        <p:spPr>
          <a:xfrm>
            <a:off x="2202593" y="855786"/>
            <a:ext cx="9842155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Выполнены задачи:</a:t>
            </a:r>
          </a:p>
          <a:p>
            <a:pPr marL="342900" indent="-342900" algn="just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Синтезирована теория о щелевой антенной решётке. Проанализирован принцип излучения антенны, параметры, влияющие на интенсивность излучения. Проанализирована структура двух основных типов щелевой антенной решётки.</a:t>
            </a:r>
          </a:p>
          <a:p>
            <a:pPr marL="342900" indent="-342900" algn="just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Эксплуатируются составы антенны и передатчика. Обобщённы, выбраны и систематизированы содержания на основе нового материала.</a:t>
            </a:r>
          </a:p>
          <a:p>
            <a:pPr marL="342900" indent="-342900" algn="just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На основе эксплуатации антенного устройства  в главе 2, в главе 3 подробно смоделирована щелевая антенная решётка на ГСН ПКР. Помещёны результаты 3Д-моделирования в программе моделирования для курсантов. Программа поддерживает исследования и обучение курсантов.</a:t>
            </a:r>
          </a:p>
          <a:p>
            <a:pPr marL="342900" indent="-342900" algn="just"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ru-RU" sz="2100" dirty="0">
                <a:latin typeface="Arial" panose="020B0604020202020204" pitchFamily="34" charset="0"/>
                <a:cs typeface="Arial" panose="020B0604020202020204" pitchFamily="34" charset="0"/>
              </a:rPr>
              <a:t>Предложения: завершение моделирования работы антенного устройства; продолжение изучения других частей головки самонаведения У502Э, таких как: приемник, вычислительный комплекс, ...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E7EC2-07BE-4F7D-A3E3-3818859E3379}"/>
              </a:ext>
            </a:extLst>
          </p:cNvPr>
          <p:cNvSpPr txBox="1"/>
          <p:nvPr/>
        </p:nvSpPr>
        <p:spPr>
          <a:xfrm>
            <a:off x="5177481" y="191413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A455DE58-A987-4842-BC46-31924C0EFB5D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0A901DA5-BE45-4688-A1EC-446A90471CD3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9E3148A0-ACCD-4C03-BFE0-F7623164C516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0" name="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2E6FDECA-F7CD-40AF-B2C0-D973DA4D3866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9AD85169-E122-4325-A54D-B074A8CEBC8F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5C8C1F9A-8D70-4D76-BFF2-271102D78B31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hlinkClick r:id="rId8" action="ppaction://hlinkfile"/>
            <a:extLst>
              <a:ext uri="{FF2B5EF4-FFF2-40B4-BE49-F238E27FC236}">
                <a16:creationId xmlns:a16="http://schemas.microsoft.com/office/drawing/2014/main" id="{71C171F4-8779-4EA5-B26D-830A89695004}"/>
              </a:ext>
            </a:extLst>
          </p:cNvPr>
          <p:cNvSpPr/>
          <p:nvPr/>
        </p:nvSpPr>
        <p:spPr>
          <a:xfrm>
            <a:off x="11238470" y="5974627"/>
            <a:ext cx="691978" cy="617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6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C8EAC7-A6C9-4688-A787-2B14980F4E59}"/>
              </a:ext>
            </a:extLst>
          </p:cNvPr>
          <p:cNvSpPr txBox="1"/>
          <p:nvPr/>
        </p:nvSpPr>
        <p:spPr>
          <a:xfrm>
            <a:off x="3175147" y="289381"/>
            <a:ext cx="5841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 !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96E65-7E1A-4E64-A76E-89B38F7C8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5" y="1084452"/>
            <a:ext cx="4162410" cy="5548248"/>
          </a:xfrm>
          <a:prstGeom prst="round2DiagRect">
            <a:avLst>
              <a:gd name="adj1" fmla="val 0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7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85B16BA-3427-44E1-9179-B5BDD2BD882A}"/>
              </a:ext>
            </a:extLst>
          </p:cNvPr>
          <p:cNvSpPr txBox="1"/>
          <p:nvPr/>
        </p:nvSpPr>
        <p:spPr>
          <a:xfrm>
            <a:off x="2194560" y="678519"/>
            <a:ext cx="9997440" cy="585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Глава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1. </a:t>
            </a: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Общие сведения о передатчике и щелевой антенной решётке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Общие сведения</a:t>
            </a:r>
          </a:p>
          <a:p>
            <a:pPr marL="800100" lvl="1" indent="-342900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Теоретические основы щелевой антенной решётки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Глава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2. </a:t>
            </a: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Передатчик и щелевая антенная решётка на головке самонаведения противокорабельной крылатой ракеты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Общие сведения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Антенное устройство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Передающее устройство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Принцип действия передатчики и щелевой антенной решётки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Глава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3. </a:t>
            </a: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  моделирования о </a:t>
            </a: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передатчике и щелевой антенной решётке на головке самонаведения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Строительство программы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Руководство пользователя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3929729B-B6C6-4FA9-A907-9C9851C76EE0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hlinkClick r:id="rId3" action="ppaction://hlinksldjump"/>
            <a:extLst>
              <a:ext uri="{FF2B5EF4-FFF2-40B4-BE49-F238E27FC236}">
                <a16:creationId xmlns:a16="http://schemas.microsoft.com/office/drawing/2014/main" id="{AFD20485-3161-47A0-989E-CF0DDBB4C69C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79D5AC1F-9086-4980-94F4-CDDAB1935B70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17" name="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9E0E8A52-521E-465B-899A-491D3994BD03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18" name="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12108A2C-3C95-4A87-882E-0A3E9151B252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3EF9D59E-32CE-4F65-BA7D-C3083ED36EF5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9CBFD-E845-413A-B7A3-E3FB31AB54D5}"/>
              </a:ext>
            </a:extLst>
          </p:cNvPr>
          <p:cNvSpPr txBox="1"/>
          <p:nvPr/>
        </p:nvSpPr>
        <p:spPr>
          <a:xfrm>
            <a:off x="4126746" y="91208"/>
            <a:ext cx="59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СТРУКТУРА ДИПЛОМНОЙ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1953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D2C27C-370D-479F-82F6-CC5F7C57FE7F}"/>
              </a:ext>
            </a:extLst>
          </p:cNvPr>
          <p:cNvSpPr txBox="1"/>
          <p:nvPr/>
        </p:nvSpPr>
        <p:spPr>
          <a:xfrm>
            <a:off x="2215347" y="671334"/>
            <a:ext cx="10000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Новый пункт темы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Курсанты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специалностей  немного знают о щелевой антенной решётке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Необходимы в процессе обучения, исследования, освоения оружия курсантов.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Я знаю больше знаний, служа своей будущей работе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39E8A-ABB4-406A-91FD-A904E2F4F77B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576B3D7A-9EA2-4E88-B97B-D3A8B28648E5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5D27797A-5751-46D7-957D-4292965ABEB6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hlinkClick r:id="rId4" action="ppaction://hlinksldjump"/>
            <a:extLst>
              <a:ext uri="{FF2B5EF4-FFF2-40B4-BE49-F238E27FC236}">
                <a16:creationId xmlns:a16="http://schemas.microsoft.com/office/drawing/2014/main" id="{C83D5135-9B82-447A-9259-4FA48C716682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BBB3F1FE-0BE1-4D27-9338-60986016433D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7B9F318A-9F5F-4EB4-AFF7-FE8140A66755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C0BDD100-E5F1-419A-9D61-A8035BC39E5B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359E56-4194-480E-AB36-077D31204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440" y="2600762"/>
            <a:ext cx="3657600" cy="4156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1E47A4-C032-4379-B21F-91A0DBFC5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779" y="2600762"/>
            <a:ext cx="30099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D2C27C-370D-479F-82F6-CC5F7C57FE7F}"/>
              </a:ext>
            </a:extLst>
          </p:cNvPr>
          <p:cNvSpPr txBox="1"/>
          <p:nvPr/>
        </p:nvSpPr>
        <p:spPr>
          <a:xfrm>
            <a:off x="2026508" y="1105746"/>
            <a:ext cx="10165492" cy="241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Основы щелевой антенной решётки радиолокационной головки самонаведения на противокорабельной крылатой ракете.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Эксплуатация передатчика и щелевой антенной решетки на радио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локационной головке самонаведения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У502Э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Моделирование структуры и работы антенного устройства радио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локационной головки самонаведения У502Э.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23EBE-6B4F-4B38-873D-1E04B88E302B}"/>
              </a:ext>
            </a:extLst>
          </p:cNvPr>
          <p:cNvSpPr txBox="1"/>
          <p:nvPr/>
        </p:nvSpPr>
        <p:spPr>
          <a:xfrm>
            <a:off x="4194604" y="91208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ЗАДАЧИ ДИПЛОМНОЙ РАБОТЫ</a:t>
            </a:r>
          </a:p>
        </p:txBody>
      </p:sp>
      <p:sp>
        <p:nvSpPr>
          <p:cNvPr id="11" name="Rectangle 10">
            <a:hlinkClick r:id="rId2" action="ppaction://hlinksldjump"/>
            <a:extLst>
              <a:ext uri="{FF2B5EF4-FFF2-40B4-BE49-F238E27FC236}">
                <a16:creationId xmlns:a16="http://schemas.microsoft.com/office/drawing/2014/main" id="{78470E85-C87A-4B4C-840A-17BB2CB6DF34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hlinkClick r:id="rId3" action="ppaction://hlinksldjump"/>
            <a:extLst>
              <a:ext uri="{FF2B5EF4-FFF2-40B4-BE49-F238E27FC236}">
                <a16:creationId xmlns:a16="http://schemas.microsoft.com/office/drawing/2014/main" id="{80649F79-3881-4117-9F6D-4C92A0F607C8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hlinkClick r:id="rId4" action="ppaction://hlinksldjump"/>
            <a:extLst>
              <a:ext uri="{FF2B5EF4-FFF2-40B4-BE49-F238E27FC236}">
                <a16:creationId xmlns:a16="http://schemas.microsoft.com/office/drawing/2014/main" id="{852423AB-6E0E-40EA-AFC8-D2818294BD7A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68E81800-CDB2-49A4-B54B-A585864BA3AA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0" name="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63CC50AB-7396-4326-81B5-87643E9F1D2A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B3415D59-1510-449C-B772-54A937B11E7B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7F6E1B-1F9E-4D0F-9DD6-80BAC2F9ABA8}"/>
              </a:ext>
            </a:extLst>
          </p:cNvPr>
          <p:cNvSpPr txBox="1"/>
          <p:nvPr/>
        </p:nvSpPr>
        <p:spPr>
          <a:xfrm>
            <a:off x="2199503" y="526263"/>
            <a:ext cx="99924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Обобщённы  </a:t>
            </a:r>
            <a:r>
              <a:rPr lang="ru-RU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теоретические основы щелевой антенной решётки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 ракетах.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Эксплуатируются новые документы о ГСН У502Э ракеты Х-35.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Подробно смоделирована </a:t>
            </a:r>
            <a:r>
              <a:rPr lang="ru-RU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щелевая антенная решётка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ГСН У502Э ракеты Х-35.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Разработана </a:t>
            </a:r>
            <a:r>
              <a:rPr lang="ru-RU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программа моделирования о передатчике и щелевой антенной решётке на ГСН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092F8-3E09-4489-BE62-E254E6CEE396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ЛЕПТА ТЕМЫ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A75751E0-5488-4204-9F22-2E24D6F97AB6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C1D76CA1-F70A-4DF8-9BC0-0A269AC5603F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3F729AAA-ED4D-452B-A602-ADBA845EF2C4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0" name="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18C8691F-BC96-4FBD-997E-348C20329312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2F823E67-6F3A-4366-A10D-3AFADD3BF15A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7AAC1999-6FF9-4E45-9BCA-609F7A3DA485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FED7D-50F4-48F7-B0A2-180804DF1C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81"/>
          <a:stretch/>
        </p:blipFill>
        <p:spPr>
          <a:xfrm>
            <a:off x="2324187" y="3237470"/>
            <a:ext cx="3200400" cy="3583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A83B00-5093-4452-9644-5CDEFC0D1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1050" y="3237470"/>
            <a:ext cx="6373704" cy="3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7F6E1B-1F9E-4D0F-9DD6-80BAC2F9ABA8}"/>
              </a:ext>
            </a:extLst>
          </p:cNvPr>
          <p:cNvSpPr txBox="1"/>
          <p:nvPr/>
        </p:nvSpPr>
        <p:spPr>
          <a:xfrm>
            <a:off x="2156255" y="601498"/>
            <a:ext cx="60424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Соединение между главами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Глава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1. </a:t>
            </a: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Общие сведения о передатчике и щелевой антенной решётке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Применение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Полуволновая щелевая антенна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Щелевая антенна - волновод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Щелевая антенная решётка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69A6A-2DBF-4376-84B6-41D6746AD7E7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43FE6751-AFFE-404A-B39C-58BBD34A300F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06DDE984-EA2F-4457-80E9-D88D00EEF5EF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F4317EB7-9F87-489B-AF42-D8C2709A83EB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1" name="Rectangle 20">
            <a:hlinkClick r:id="rId5" action="ppaction://hlinksldjump"/>
            <a:extLst>
              <a:ext uri="{FF2B5EF4-FFF2-40B4-BE49-F238E27FC236}">
                <a16:creationId xmlns:a16="http://schemas.microsoft.com/office/drawing/2014/main" id="{2EE191E0-D6DB-4D37-893F-8816BE5A8555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2" name="Rectangle 21">
            <a:hlinkClick r:id="rId6" action="ppaction://hlinksldjump"/>
            <a:extLst>
              <a:ext uri="{FF2B5EF4-FFF2-40B4-BE49-F238E27FC236}">
                <a16:creationId xmlns:a16="http://schemas.microsoft.com/office/drawing/2014/main" id="{24BE542D-A452-4EDF-B0A3-251147E5CDE6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hlinkClick r:id="rId7" action="ppaction://hlinksldjump"/>
            <a:extLst>
              <a:ext uri="{FF2B5EF4-FFF2-40B4-BE49-F238E27FC236}">
                <a16:creationId xmlns:a16="http://schemas.microsoft.com/office/drawing/2014/main" id="{D9FE684D-2A83-4128-95EE-085B2433D005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887DE-7CE1-4266-8915-B62F2CA752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722"/>
          <a:stretch/>
        </p:blipFill>
        <p:spPr>
          <a:xfrm>
            <a:off x="8328456" y="702208"/>
            <a:ext cx="3683598" cy="3534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E9D2B5-7F14-470B-978F-50A1FA35D7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259"/>
          <a:stretch/>
        </p:blipFill>
        <p:spPr>
          <a:xfrm>
            <a:off x="2566086" y="3439569"/>
            <a:ext cx="2710249" cy="3381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3299E3-A39E-437C-90E8-189B67180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6082" y="3439569"/>
            <a:ext cx="2714625" cy="33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A5516D0-5809-43E3-9DAE-04180308BF80}"/>
              </a:ext>
            </a:extLst>
          </p:cNvPr>
          <p:cNvSpPr txBox="1"/>
          <p:nvPr/>
        </p:nvSpPr>
        <p:spPr>
          <a:xfrm>
            <a:off x="2125361" y="1179590"/>
            <a:ext cx="4961239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Глава 2. Передатчик и щелевая антенная решетка на ГСН ПКР</a:t>
            </a:r>
          </a:p>
          <a:p>
            <a:pPr marL="800100" lvl="1" indent="-342900" algn="just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Нерезонансная антенна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D778B-FD0A-4074-B5F1-CF2E7B9ACEE7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hlinkClick r:id="rId2" action="ppaction://hlinksldjump"/>
            <a:extLst>
              <a:ext uri="{FF2B5EF4-FFF2-40B4-BE49-F238E27FC236}">
                <a16:creationId xmlns:a16="http://schemas.microsoft.com/office/drawing/2014/main" id="{1087379E-BDC3-4451-8291-5D5D8CB2CFC2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hlinkClick r:id="rId3" action="ppaction://hlinksldjump"/>
            <a:extLst>
              <a:ext uri="{FF2B5EF4-FFF2-40B4-BE49-F238E27FC236}">
                <a16:creationId xmlns:a16="http://schemas.microsoft.com/office/drawing/2014/main" id="{9390D39E-583B-4393-92AC-A279B5D8CEED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hlinkClick r:id="rId4" action="ppaction://hlinksldjump"/>
            <a:extLst>
              <a:ext uri="{FF2B5EF4-FFF2-40B4-BE49-F238E27FC236}">
                <a16:creationId xmlns:a16="http://schemas.microsoft.com/office/drawing/2014/main" id="{5894D974-8726-4143-A010-A578B64FA5C6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CBCE6E12-FB87-4148-B61F-FBA1161A13C4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33" name="Rectangle 32">
            <a:hlinkClick r:id="rId6" action="ppaction://hlinksldjump"/>
            <a:extLst>
              <a:ext uri="{FF2B5EF4-FFF2-40B4-BE49-F238E27FC236}">
                <a16:creationId xmlns:a16="http://schemas.microsoft.com/office/drawing/2014/main" id="{FE6AB431-BB68-4853-94B4-F413CCF8A871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9B77706B-B819-46F9-B882-18790909A3D0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7627B-2883-4591-B601-85B459422E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1889"/>
          <a:stretch/>
        </p:blipFill>
        <p:spPr>
          <a:xfrm>
            <a:off x="7572614" y="612157"/>
            <a:ext cx="4135921" cy="3952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9F6B1-CE72-447E-B662-F7D51A925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166" y="2740352"/>
            <a:ext cx="3996649" cy="403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BE6D3D-7285-4413-AE7E-A0B792DF21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908" y="4623868"/>
            <a:ext cx="56959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2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FB8B6F-4E6D-49F0-916C-0D97D7802ED2}"/>
              </a:ext>
            </a:extLst>
          </p:cNvPr>
          <p:cNvSpPr txBox="1"/>
          <p:nvPr/>
        </p:nvSpPr>
        <p:spPr>
          <a:xfrm>
            <a:off x="2187147" y="1193562"/>
            <a:ext cx="4974604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Глава 3: Программа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моделирования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о передатчике и щелевой антенной решётке на ГСН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3D-моделирования Solidworks и Microsoft Visual Studio.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3D дизайн антенного устройства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14C7A-40AA-4760-9BA2-1AE2D6A9AA44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2B9212DD-0C57-44EA-BE0F-3976084C36F5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5EFF8145-8D35-4574-B44F-2FC78FED960B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0519B88E-83CD-403F-A7EA-CDD0A21005A4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1" name="Rectangle 20">
            <a:hlinkClick r:id="rId5" action="ppaction://hlinksldjump"/>
            <a:extLst>
              <a:ext uri="{FF2B5EF4-FFF2-40B4-BE49-F238E27FC236}">
                <a16:creationId xmlns:a16="http://schemas.microsoft.com/office/drawing/2014/main" id="{F7C19E18-A50A-4028-A580-C9E8D090F493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2" name="Rectangle 21">
            <a:hlinkClick r:id="rId6" action="ppaction://hlinksldjump"/>
            <a:extLst>
              <a:ext uri="{FF2B5EF4-FFF2-40B4-BE49-F238E27FC236}">
                <a16:creationId xmlns:a16="http://schemas.microsoft.com/office/drawing/2014/main" id="{EB2547F2-807B-4335-BB0F-0AD1F75EB35D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hlinkClick r:id="rId7" action="ppaction://hlinksldjump"/>
            <a:extLst>
              <a:ext uri="{FF2B5EF4-FFF2-40B4-BE49-F238E27FC236}">
                <a16:creationId xmlns:a16="http://schemas.microsoft.com/office/drawing/2014/main" id="{E6FCB424-40FD-45A4-9B06-431C1E676879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3CFEC-B813-419D-9FBA-F1DD74BB9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893" y="1209909"/>
            <a:ext cx="4901515" cy="26049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B5F540-AC8D-4BF2-9301-1EAAB2761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5893" y="4058653"/>
            <a:ext cx="4901515" cy="2642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1A3E56-5656-4622-93D8-9E62ADE752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3009" y="4058653"/>
            <a:ext cx="4901515" cy="26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0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614C7A-40AA-4760-9BA2-1AE2D6A9AA44}"/>
              </a:ext>
            </a:extLst>
          </p:cNvPr>
          <p:cNvSpPr txBox="1"/>
          <p:nvPr/>
        </p:nvSpPr>
        <p:spPr>
          <a:xfrm>
            <a:off x="5177482" y="91208"/>
            <a:ext cx="389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TBTD">
            <a:hlinkClick r:id="" action="ppaction://media"/>
            <a:extLst>
              <a:ext uri="{FF2B5EF4-FFF2-40B4-BE49-F238E27FC236}">
                <a16:creationId xmlns:a16="http://schemas.microsoft.com/office/drawing/2014/main" id="{36922307-32D6-434B-BBA3-E47FDB530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50207" y="558650"/>
            <a:ext cx="5037439" cy="2821753"/>
          </a:xfrm>
          <a:prstGeom prst="rect">
            <a:avLst/>
          </a:prstGeom>
        </p:spPr>
      </p:pic>
      <p:pic>
        <p:nvPicPr>
          <p:cNvPr id="5" name="MPX BTH">
            <a:hlinkClick r:id="" action="ppaction://media"/>
            <a:extLst>
              <a:ext uri="{FF2B5EF4-FFF2-40B4-BE49-F238E27FC236}">
                <a16:creationId xmlns:a16="http://schemas.microsoft.com/office/drawing/2014/main" id="{BF821C00-521E-4300-9001-F5C82799FB2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42205" y="3691917"/>
            <a:ext cx="5037439" cy="2840035"/>
          </a:xfrm>
          <a:prstGeom prst="rect">
            <a:avLst/>
          </a:prstGeom>
        </p:spPr>
      </p:pic>
      <p:pic>
        <p:nvPicPr>
          <p:cNvPr id="6" name="MPX TÁCH">
            <a:hlinkClick r:id="" action="ppaction://media"/>
            <a:extLst>
              <a:ext uri="{FF2B5EF4-FFF2-40B4-BE49-F238E27FC236}">
                <a16:creationId xmlns:a16="http://schemas.microsoft.com/office/drawing/2014/main" id="{54FBDCCF-16E1-4E25-89FB-0EF054E8341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26508" y="3691917"/>
            <a:ext cx="5070078" cy="2844804"/>
          </a:xfrm>
          <a:prstGeom prst="rect">
            <a:avLst/>
          </a:prstGeom>
        </p:spPr>
      </p:pic>
      <p:sp>
        <p:nvSpPr>
          <p:cNvPr id="18" name="Rectangle 17">
            <a:hlinkClick r:id="rId11" action="ppaction://hlinksldjump"/>
            <a:extLst>
              <a:ext uri="{FF2B5EF4-FFF2-40B4-BE49-F238E27FC236}">
                <a16:creationId xmlns:a16="http://schemas.microsoft.com/office/drawing/2014/main" id="{BBF5451C-53F2-4E97-8688-184C18E9E2AB}"/>
              </a:ext>
            </a:extLst>
          </p:cNvPr>
          <p:cNvSpPr/>
          <p:nvPr/>
        </p:nvSpPr>
        <p:spPr>
          <a:xfrm>
            <a:off x="0" y="0"/>
            <a:ext cx="2026508" cy="1105746"/>
          </a:xfrm>
          <a:prstGeom prst="rect">
            <a:avLst/>
          </a:prstGeom>
          <a:solidFill>
            <a:srgbClr val="E1A17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hlinkClick r:id="rId12" action="ppaction://hlinksldjump"/>
            <a:extLst>
              <a:ext uri="{FF2B5EF4-FFF2-40B4-BE49-F238E27FC236}">
                <a16:creationId xmlns:a16="http://schemas.microsoft.com/office/drawing/2014/main" id="{7102728C-29DD-400B-A35F-D92211C73478}"/>
              </a:ext>
            </a:extLst>
          </p:cNvPr>
          <p:cNvSpPr/>
          <p:nvPr/>
        </p:nvSpPr>
        <p:spPr>
          <a:xfrm>
            <a:off x="0" y="1109029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Мотивация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13" action="ppaction://hlinksldjump"/>
            <a:extLst>
              <a:ext uri="{FF2B5EF4-FFF2-40B4-BE49-F238E27FC236}">
                <a16:creationId xmlns:a16="http://schemas.microsoft.com/office/drawing/2014/main" id="{1F13CDEE-75D3-4E82-B683-07425F4BBF0E}"/>
              </a:ext>
            </a:extLst>
          </p:cNvPr>
          <p:cNvSpPr/>
          <p:nvPr/>
        </p:nvSpPr>
        <p:spPr>
          <a:xfrm>
            <a:off x="0" y="3410466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Лепты темы</a:t>
            </a:r>
          </a:p>
        </p:txBody>
      </p:sp>
      <p:sp>
        <p:nvSpPr>
          <p:cNvPr id="21" name="Rectangle 20">
            <a:hlinkClick r:id="rId14" action="ppaction://hlinksldjump"/>
            <a:extLst>
              <a:ext uri="{FF2B5EF4-FFF2-40B4-BE49-F238E27FC236}">
                <a16:creationId xmlns:a16="http://schemas.microsoft.com/office/drawing/2014/main" id="{F8CAC134-7156-4E2B-A980-67322CCEF504}"/>
              </a:ext>
            </a:extLst>
          </p:cNvPr>
          <p:cNvSpPr/>
          <p:nvPr/>
        </p:nvSpPr>
        <p:spPr>
          <a:xfrm>
            <a:off x="0" y="4559644"/>
            <a:ext cx="2026508" cy="11491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22" name="Rectangle 21">
            <a:hlinkClick r:id="rId15" action="ppaction://hlinksldjump"/>
            <a:extLst>
              <a:ext uri="{FF2B5EF4-FFF2-40B4-BE49-F238E27FC236}">
                <a16:creationId xmlns:a16="http://schemas.microsoft.com/office/drawing/2014/main" id="{29B1671C-8FB4-45E6-A804-93DE8D2EFDFC}"/>
              </a:ext>
            </a:extLst>
          </p:cNvPr>
          <p:cNvSpPr/>
          <p:nvPr/>
        </p:nvSpPr>
        <p:spPr>
          <a:xfrm>
            <a:off x="0" y="5708822"/>
            <a:ext cx="2026508" cy="1149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hlinkClick r:id="rId16" action="ppaction://hlinksldjump"/>
            <a:extLst>
              <a:ext uri="{FF2B5EF4-FFF2-40B4-BE49-F238E27FC236}">
                <a16:creationId xmlns:a16="http://schemas.microsoft.com/office/drawing/2014/main" id="{E2A469BD-A67A-4FE2-8C81-D3C4CF1E6C9A}"/>
              </a:ext>
            </a:extLst>
          </p:cNvPr>
          <p:cNvSpPr/>
          <p:nvPr/>
        </p:nvSpPr>
        <p:spPr>
          <a:xfrm>
            <a:off x="0" y="2258006"/>
            <a:ext cx="2026508" cy="114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36443-1B08-4F65-B653-728EF77E9B5B}"/>
              </a:ext>
            </a:extLst>
          </p:cNvPr>
          <p:cNvSpPr txBox="1"/>
          <p:nvPr/>
        </p:nvSpPr>
        <p:spPr>
          <a:xfrm>
            <a:off x="2155371" y="873522"/>
            <a:ext cx="4845741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v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Глава 3: Программа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моделирования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о передатчике и щелевой антенной решётке на ГСН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3D-моделирования Solidworks и Microsoft Visual Studio.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3D дизайн антенного устройства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F4F55-7923-45DC-AED5-CCAC522017CB}"/>
              </a:ext>
            </a:extLst>
          </p:cNvPr>
          <p:cNvSpPr txBox="1"/>
          <p:nvPr/>
        </p:nvSpPr>
        <p:spPr>
          <a:xfrm>
            <a:off x="7154562" y="6523311"/>
            <a:ext cx="5165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Повернутое видео отражающей поверхности  и сумматора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96E3E-337C-4FF8-A843-0D80953D004D}"/>
              </a:ext>
            </a:extLst>
          </p:cNvPr>
          <p:cNvSpPr txBox="1"/>
          <p:nvPr/>
        </p:nvSpPr>
        <p:spPr>
          <a:xfrm>
            <a:off x="2046732" y="6516486"/>
            <a:ext cx="5070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Разделенное видео отражающей поверхности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D9171-5DC2-47B9-AD63-2E5E9DAAE5C2}"/>
              </a:ext>
            </a:extLst>
          </p:cNvPr>
          <p:cNvSpPr txBox="1"/>
          <p:nvPr/>
        </p:nvSpPr>
        <p:spPr>
          <a:xfrm>
            <a:off x="7146325" y="3388803"/>
            <a:ext cx="552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Видео антенного устройства и передатчики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3655</TotalTime>
  <Words>680</Words>
  <Application>Microsoft Office PowerPoint</Application>
  <PresentationFormat>Widescreen</PresentationFormat>
  <Paragraphs>183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 Light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Van Tai</dc:creator>
  <cp:lastModifiedBy>Hoang Van Tai</cp:lastModifiedBy>
  <cp:revision>135</cp:revision>
  <dcterms:created xsi:type="dcterms:W3CDTF">2021-05-25T15:27:35Z</dcterms:created>
  <dcterms:modified xsi:type="dcterms:W3CDTF">2021-06-04T08:04:07Z</dcterms:modified>
</cp:coreProperties>
</file>